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7" r:id="rId12"/>
    <p:sldId id="268" r:id="rId13"/>
    <p:sldId id="281" r:id="rId14"/>
    <p:sldId id="280" r:id="rId15"/>
    <p:sldId id="282" r:id="rId16"/>
    <p:sldId id="28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66"/>
    <a:srgbClr val="990099"/>
    <a:srgbClr val="800000"/>
    <a:srgbClr val="CC3300"/>
    <a:srgbClr val="0000FF"/>
    <a:srgbClr val="ADD2F1"/>
    <a:srgbClr val="CCFFFF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04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917554-6781-49E7-8498-194C69C6C450}" type="datetimeFigureOut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725586-B405-4665-9CF6-BF03BA370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A4105-D581-4176-8A20-1D340175D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4208-7659-43DA-9F3D-83A7EC2D4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90B53-25DC-4C67-8CC3-22E36C8EC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9FC68-2A94-453E-ABF3-8617AA50C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1320-0F72-4A89-88CB-957DC3583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788BC-5F9F-43A8-B77B-5AD4CD9E7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D34F9-47F0-4AC6-AB32-935A20C8C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89E8-9825-4B07-B0FF-03807F197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DBBA8-D455-4BC5-95E9-A8656D5B5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50E64-2138-4B6F-851A-A3C889988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A2921-3269-4ABF-BF76-212E5A924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FA782247-058C-439C-B416-D053A125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57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29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vật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gì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để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sống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?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1268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Rot="1" noChangeArrowheads="1"/>
          </p:cNvSpPr>
          <p:nvPr/>
        </p:nvSpPr>
        <p:spPr bwMode="auto">
          <a:xfrm>
            <a:off x="381000" y="5715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Thực vật cần gì để sống?</a:t>
            </a:r>
          </a:p>
        </p:txBody>
      </p:sp>
      <p:graphicFrame>
        <p:nvGraphicFramePr>
          <p:cNvPr id="14343" name="Group 7"/>
          <p:cNvGraphicFramePr>
            <a:graphicFrameLocks noGrp="1"/>
          </p:cNvGraphicFramePr>
          <p:nvPr/>
        </p:nvGraphicFramePr>
        <p:xfrm>
          <a:off x="228600" y="2362200"/>
          <a:ext cx="8713787" cy="4159251"/>
        </p:xfrm>
        <a:graphic>
          <a:graphicData uri="http://schemas.openxmlformats.org/drawingml/2006/table">
            <a:tbl>
              <a:tblPr/>
              <a:tblGrid>
                <a:gridCol w="1296987"/>
                <a:gridCol w="720725"/>
                <a:gridCol w="863600"/>
                <a:gridCol w="792163"/>
                <a:gridCol w="1008062"/>
                <a:gridCol w="4032250"/>
              </a:tblGrid>
              <a:tr h="1512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y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ế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 t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ố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à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ượ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ấ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vi-V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</a:t>
                      </a:r>
                      <a:endParaRPr kumimoji="0" lang="vi-V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ô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ướ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vi-V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ấ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kho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đấ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vi-V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ế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y 1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y 2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y 3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y 4</a:t>
                      </a: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â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y 5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152400" y="14478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u="none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u="none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Đánh dấu X vào các yếu tố mà cây được cung cấp và dự đoán sự phát triển của cây:</a:t>
            </a:r>
            <a:endParaRPr lang="vi-VN" sz="2400" b="1" u="none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2514600" y="40386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3276600" y="40386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4191000" y="39624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4724400" y="4038600"/>
            <a:ext cx="374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9900FF"/>
                </a:solidFill>
                <a:cs typeface="Arial" charset="0"/>
              </a:rPr>
              <a:t>C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â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y y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ế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u 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ớ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t, s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ẽ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 b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ị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 ch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ế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t</a:t>
            </a:r>
            <a:endParaRPr lang="vi-VN" b="1" u="none">
              <a:solidFill>
                <a:srgbClr val="9900FF"/>
              </a:solidFill>
              <a:cs typeface="Arial" charset="0"/>
            </a:endParaRP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1752600" y="44958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3276600" y="44958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4191000" y="44196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02" name="Text Box 66"/>
          <p:cNvSpPr txBox="1">
            <a:spLocks noChangeArrowheads="1"/>
          </p:cNvSpPr>
          <p:nvPr/>
        </p:nvSpPr>
        <p:spPr bwMode="auto">
          <a:xfrm>
            <a:off x="4876800" y="45720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9900FF"/>
                </a:solidFill>
                <a:cs typeface="Arial" charset="0"/>
              </a:rPr>
              <a:t>C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â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y c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ò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i c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ọ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c, ch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ế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t nhanh</a:t>
            </a:r>
            <a:endParaRPr lang="vi-VN" b="1" u="none">
              <a:solidFill>
                <a:srgbClr val="9900FF"/>
              </a:solidFill>
              <a:cs typeface="Arial" charset="0"/>
            </a:endParaRPr>
          </a:p>
        </p:txBody>
      </p: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1730375" y="50847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04" name="Text Box 68"/>
          <p:cNvSpPr txBox="1">
            <a:spLocks noChangeArrowheads="1"/>
          </p:cNvSpPr>
          <p:nvPr/>
        </p:nvSpPr>
        <p:spPr bwMode="auto">
          <a:xfrm>
            <a:off x="2438400" y="51054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05" name="Text Box 69"/>
          <p:cNvSpPr txBox="1">
            <a:spLocks noChangeArrowheads="1"/>
          </p:cNvSpPr>
          <p:nvPr/>
        </p:nvSpPr>
        <p:spPr bwMode="auto">
          <a:xfrm>
            <a:off x="4191000" y="51054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06" name="Text Box 70"/>
          <p:cNvSpPr txBox="1">
            <a:spLocks noChangeArrowheads="1"/>
          </p:cNvSpPr>
          <p:nvPr/>
        </p:nvSpPr>
        <p:spPr bwMode="auto">
          <a:xfrm>
            <a:off x="4876800" y="50292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9900FF"/>
                </a:solidFill>
                <a:cs typeface="Arial" charset="0"/>
              </a:rPr>
              <a:t>C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â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y bị héo, ch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ế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t nhanh</a:t>
            </a:r>
            <a:endParaRPr lang="vi-VN" b="1" u="none">
              <a:solidFill>
                <a:srgbClr val="9900FF"/>
              </a:solidFill>
              <a:cs typeface="Arial" charset="0"/>
            </a:endParaRPr>
          </a:p>
        </p:txBody>
      </p:sp>
      <p:sp>
        <p:nvSpPr>
          <p:cNvPr id="14407" name="Text Box 71"/>
          <p:cNvSpPr txBox="1">
            <a:spLocks noChangeArrowheads="1"/>
          </p:cNvSpPr>
          <p:nvPr/>
        </p:nvSpPr>
        <p:spPr bwMode="auto">
          <a:xfrm>
            <a:off x="1752600" y="56388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08" name="Text Box 72"/>
          <p:cNvSpPr txBox="1">
            <a:spLocks noChangeArrowheads="1"/>
          </p:cNvSpPr>
          <p:nvPr/>
        </p:nvSpPr>
        <p:spPr bwMode="auto">
          <a:xfrm>
            <a:off x="2438400" y="55626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3352800" y="55626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4191000" y="55626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4876800" y="5562600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FF3300"/>
                </a:solidFill>
                <a:cs typeface="Arial" charset="0"/>
              </a:rPr>
              <a:t>     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C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â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y ph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á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t tri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ể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n b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ì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nh th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ườ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ng</a:t>
            </a:r>
            <a:endParaRPr lang="vi-VN" b="1" u="none">
              <a:solidFill>
                <a:srgbClr val="9900FF"/>
              </a:solidFill>
              <a:cs typeface="Arial" charset="0"/>
            </a:endParaRP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1752600" y="60960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13" name="Text Box 77"/>
          <p:cNvSpPr txBox="1">
            <a:spLocks noChangeArrowheads="1"/>
          </p:cNvSpPr>
          <p:nvPr/>
        </p:nvSpPr>
        <p:spPr bwMode="auto">
          <a:xfrm>
            <a:off x="2438400" y="60960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3352800" y="60960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cs typeface="Arial" charset="0"/>
              </a:rPr>
              <a:t>X</a:t>
            </a:r>
            <a:endParaRPr lang="vi-VN" b="1" u="none">
              <a:cs typeface="Arial" charset="0"/>
            </a:endParaRPr>
          </a:p>
        </p:txBody>
      </p:sp>
      <p:sp>
        <p:nvSpPr>
          <p:cNvPr id="14415" name="Text Box 79"/>
          <p:cNvSpPr txBox="1">
            <a:spLocks noChangeArrowheads="1"/>
          </p:cNvSpPr>
          <p:nvPr/>
        </p:nvSpPr>
        <p:spPr bwMode="auto">
          <a:xfrm>
            <a:off x="4876800" y="60960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9900FF"/>
                </a:solidFill>
                <a:cs typeface="Arial" charset="0"/>
              </a:rPr>
              <a:t>   C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â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y b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ị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 v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à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ng l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á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, ch</a:t>
            </a:r>
            <a:r>
              <a:rPr lang="vi-VN" b="1" u="none">
                <a:solidFill>
                  <a:srgbClr val="9900FF"/>
                </a:solidFill>
                <a:cs typeface="Arial" charset="0"/>
              </a:rPr>
              <a:t>ế</a:t>
            </a:r>
            <a:r>
              <a:rPr lang="en-US" b="1" u="none">
                <a:solidFill>
                  <a:srgbClr val="9900FF"/>
                </a:solidFill>
                <a:cs typeface="Arial" charset="0"/>
              </a:rPr>
              <a:t>t nhanh</a:t>
            </a:r>
            <a:endParaRPr lang="vi-VN" b="1" u="none">
              <a:solidFill>
                <a:srgbClr val="99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4" grpId="0"/>
      <p:bldP spid="14395" grpId="0"/>
      <p:bldP spid="14396" grpId="0"/>
      <p:bldP spid="14397" grpId="0"/>
      <p:bldP spid="14398" grpId="0"/>
      <p:bldP spid="14399" grpId="0"/>
      <p:bldP spid="14400" grpId="0"/>
      <p:bldP spid="14401" grpId="0"/>
      <p:bldP spid="14402" grpId="0"/>
      <p:bldP spid="14403" grpId="0"/>
      <p:bldP spid="14404" grpId="0"/>
      <p:bldP spid="14405" grpId="0"/>
      <p:bldP spid="14406" grpId="0"/>
      <p:bldP spid="14407" grpId="0"/>
      <p:bldP spid="14408" grpId="0"/>
      <p:bldP spid="14409" grpId="0"/>
      <p:bldP spid="14410" grpId="0"/>
      <p:bldP spid="14411" grpId="0"/>
      <p:bldP spid="14412" grpId="0"/>
      <p:bldP spid="14413" grpId="0"/>
      <p:bldP spid="14414" grpId="0"/>
      <p:bldP spid="14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dirty="0" smtClean="0"/>
          </a:p>
        </p:txBody>
      </p:sp>
      <p:pic>
        <p:nvPicPr>
          <p:cNvPr id="12292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Rot="1" noChangeArrowheads="1"/>
          </p:cNvSpPr>
          <p:nvPr/>
        </p:nvSpPr>
        <p:spPr bwMode="auto">
          <a:xfrm>
            <a:off x="457200" y="-76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4" name="Rectangle 6"/>
          <p:cNvSpPr>
            <a:spLocks noRot="1" noChangeArrowheads="1"/>
          </p:cNvSpPr>
          <p:nvPr/>
        </p:nvSpPr>
        <p:spPr bwMode="auto">
          <a:xfrm>
            <a:off x="457200" y="7620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Thực vật cần gì để sống?</a:t>
            </a:r>
          </a:p>
        </p:txBody>
      </p:sp>
      <p:sp>
        <p:nvSpPr>
          <p:cNvPr id="12295" name="Rectangle 7"/>
          <p:cNvSpPr>
            <a:spLocks noRot="1" noChangeArrowheads="1"/>
          </p:cNvSpPr>
          <p:nvPr/>
        </p:nvSpPr>
        <p:spPr bwMode="auto">
          <a:xfrm>
            <a:off x="228600" y="2209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vi-VN" sz="3000" b="1" u="none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57200" y="2743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u="none">
                <a:latin typeface=".VnTime" pitchFamily="34" charset="0"/>
              </a:rPr>
              <a:t>         </a:t>
            </a:r>
            <a:r>
              <a:rPr lang="en-US" sz="3200" u="none">
                <a:latin typeface="Times New Roman" pitchFamily="18" charset="0"/>
              </a:rPr>
              <a:t>Khi trồng và chăm sóc cây, em cần chú ý điều gì để cây sống và phát triển tốt?</a:t>
            </a:r>
            <a:endParaRPr lang="en-US" sz="3200" u="none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3316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Rot="1" noChangeArrowheads="1"/>
          </p:cNvSpPr>
          <p:nvPr/>
        </p:nvSpPr>
        <p:spPr bwMode="auto">
          <a:xfrm>
            <a:off x="457200" y="-76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Rot="1" noChangeArrowheads="1"/>
          </p:cNvSpPr>
          <p:nvPr/>
        </p:nvSpPr>
        <p:spPr bwMode="auto">
          <a:xfrm>
            <a:off x="457200" y="609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Thực vật cần gì để sống?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57200" y="182245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500">
                <a:latin typeface="Times New Roman" pitchFamily="18" charset="0"/>
              </a:rPr>
              <a:t>Bài học</a:t>
            </a:r>
            <a:r>
              <a:rPr lang="en-US" sz="3500" u="none">
                <a:latin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500" u="none">
                <a:latin typeface="Times New Roman" pitchFamily="18" charset="0"/>
              </a:rPr>
              <a:t>        Thực vật cần có đủ nước, chất khoáng,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500" u="none">
                <a:latin typeface="Times New Roman" pitchFamily="18" charset="0"/>
              </a:rPr>
              <a:t>   không khí và ánh sáng thì mới sống và       phát triển bình thường.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1435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Đúng ghi Đ, sai ghi S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149225" y="533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a/ Nếu thiếu chất khoáng, cây sẽ không phát triển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   bình thường được.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8150225" y="592138"/>
            <a:ext cx="514350" cy="576262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500" b="1" u="none">
              <a:latin typeface=".VnTime" pitchFamily="34" charset="0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84138" y="151765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b/ Cây chỉ cần bón phân, tưới nước là đủ rồi</a:t>
            </a:r>
            <a:r>
              <a:rPr lang="en-US" sz="3200" u="none">
                <a:latin typeface="Times New Roman" pitchFamily="18" charset="0"/>
              </a:rPr>
              <a:t>.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8116888" y="1333500"/>
            <a:ext cx="533400" cy="609600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500" b="1" u="none">
              <a:latin typeface=".VnTime" pitchFamily="34" charset="0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103188" y="2160588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c/ Chỉ có động vật mới cần không khí để thở còn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    thực vật thì không.</a:t>
            </a: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8169275" y="2160588"/>
            <a:ext cx="495300" cy="609600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500" b="1" u="none">
              <a:latin typeface=".VnTime" pitchFamily="34" charset="0"/>
            </a:endParaRP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96838" y="3124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d/ Ánh sáng là một trong các yếu tố cần thiết cho cây.</a:t>
            </a: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8188325" y="3074988"/>
            <a:ext cx="533400" cy="609600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500" b="1" u="none">
              <a:latin typeface=".VnTime" pitchFamily="34" charset="0"/>
            </a:endParaRPr>
          </a:p>
        </p:txBody>
      </p:sp>
      <p:sp>
        <p:nvSpPr>
          <p:cNvPr id="14350" name="Rectangle 1"/>
          <p:cNvSpPr>
            <a:spLocks noChangeArrowheads="1"/>
          </p:cNvSpPr>
          <p:nvPr/>
        </p:nvSpPr>
        <p:spPr bwMode="auto">
          <a:xfrm>
            <a:off x="96838" y="3771900"/>
            <a:ext cx="88185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e/ Các yếu tố cần thiết cho thực vật sống và phát triển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    bình thường là: chất khoáng, nước, không khí và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    ánh sáng.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8202613" y="3941763"/>
            <a:ext cx="533400" cy="609600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500" b="1" u="none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4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1435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Đúng ghi Đ, sai ghi S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49225" y="533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a/ Nếu thiếu chất khoáng, cây sẽ không phát triển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   bình thường được.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8150225" y="592138"/>
            <a:ext cx="514350" cy="576262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500" b="1" u="none">
              <a:latin typeface=".VnTime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84138" y="151765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b/ Cây chỉ cần bón phân, tưới nước là đủ rồi</a:t>
            </a:r>
            <a:r>
              <a:rPr lang="en-US" sz="3200" u="none">
                <a:latin typeface="Times New Roman" pitchFamily="18" charset="0"/>
              </a:rPr>
              <a:t>.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8116888" y="1333500"/>
            <a:ext cx="533400" cy="609600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500" b="1" u="none">
              <a:latin typeface=".VnTime" pitchFamily="34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03188" y="2160588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c/ Chỉ có động vật mới cần không khí để thở còn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    thực vật thì không.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8169275" y="2160588"/>
            <a:ext cx="495300" cy="609600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500" b="1" u="none">
              <a:latin typeface=".VnTime" pitchFamily="34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96838" y="3124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d/ Ánh sáng là một trong các yếu tố cần thiết cho cây.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8188325" y="3074988"/>
            <a:ext cx="533400" cy="609600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500" b="1" u="none">
              <a:latin typeface=".VnTime" pitchFamily="34" charset="0"/>
            </a:endParaRP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8116888" y="59213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990099"/>
                </a:solidFill>
                <a:latin typeface="Times New Roman" pitchFamily="18" charset="0"/>
              </a:rPr>
              <a:t> Đ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8193088" y="1379538"/>
            <a:ext cx="38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990099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8188325" y="21986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990099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8078788" y="2982913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none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b="1" u="none">
                <a:solidFill>
                  <a:srgbClr val="990099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6838" y="3771900"/>
            <a:ext cx="88185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e/ Các yếu tố cần thiết cho thực vật sống và phát triển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    bình thường là: chất khoáng, nước, không khí và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u="none">
                <a:latin typeface="Times New Roman" pitchFamily="18" charset="0"/>
              </a:rPr>
              <a:t>    ánh sáng.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8202613" y="3941763"/>
            <a:ext cx="533400" cy="609600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500" b="1" u="none">
              <a:latin typeface=".VnTime" pitchFamily="34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8164513" y="3937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990099"/>
                </a:solidFill>
                <a:latin typeface="Times New Roman" pitchFamily="18" charset="0"/>
              </a:rPr>
              <a:t> 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 animBg="1"/>
      <p:bldP spid="19466" grpId="0"/>
      <p:bldP spid="19467" grpId="0" animBg="1"/>
      <p:bldP spid="19468" grpId="0"/>
      <p:bldP spid="19469" grpId="0" animBg="1"/>
      <p:bldP spid="19470" grpId="0"/>
      <p:bldP spid="19471" grpId="0" animBg="1"/>
      <p:bldP spid="19477" grpId="0"/>
      <p:bldP spid="19478" grpId="0"/>
      <p:bldP spid="19480" grpId="0"/>
      <p:bldP spid="2" grpId="0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6388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Rot="1" noChangeArrowheads="1"/>
          </p:cNvSpPr>
          <p:nvPr/>
        </p:nvSpPr>
        <p:spPr bwMode="auto">
          <a:xfrm>
            <a:off x="457200" y="-76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390" name="Rectangle 6"/>
          <p:cNvSpPr>
            <a:spLocks noRot="1" noChangeArrowheads="1"/>
          </p:cNvSpPr>
          <p:nvPr/>
        </p:nvSpPr>
        <p:spPr bwMode="auto">
          <a:xfrm>
            <a:off x="457200" y="609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Thực vật cần gì để sống?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849923" y="533400"/>
            <a:ext cx="7429233" cy="151923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53" name="WordArt 5"/>
          <p:cNvSpPr>
            <a:spLocks noChangeArrowheads="1" noChangeShapeType="1" noTextEdit="1"/>
          </p:cNvSpPr>
          <p:nvPr/>
        </p:nvSpPr>
        <p:spPr bwMode="auto">
          <a:xfrm>
            <a:off x="893618" y="1463676"/>
            <a:ext cx="7385538" cy="510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quý thầy cô mạnh khỏe.</a:t>
            </a:r>
          </a:p>
          <a:p>
            <a:pPr algn="ctr">
              <a:defRPr/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em chăm ngoan, học giỏi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6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Rot="1" noChangeArrowheads="1"/>
          </p:cNvSpPr>
          <p:nvPr/>
        </p:nvSpPr>
        <p:spPr bwMode="auto">
          <a:xfrm>
            <a:off x="457200" y="304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học</a:t>
            </a:r>
            <a:endParaRPr lang="en-US" sz="4000" b="1" u="none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6150" name="Rectangle 6"/>
          <p:cNvSpPr>
            <a:spLocks noRot="1" noChangeArrowheads="1"/>
          </p:cNvSpPr>
          <p:nvPr/>
        </p:nvSpPr>
        <p:spPr bwMode="auto">
          <a:xfrm>
            <a:off x="457200" y="1139825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Bài cũ: </a:t>
            </a:r>
            <a:endParaRPr lang="en-US" sz="3200" b="1" u="none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7" name="Rectangle 6"/>
          <p:cNvSpPr>
            <a:spLocks noRot="1" noChangeArrowheads="1"/>
          </p:cNvSpPr>
          <p:nvPr/>
        </p:nvSpPr>
        <p:spPr bwMode="auto">
          <a:xfrm>
            <a:off x="228600" y="2160588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none">
                <a:latin typeface="Times New Roman" pitchFamily="18" charset="0"/>
              </a:rPr>
              <a:t>      1/ Nêu vai trò của nhiệt đối với con người, động vật và thực vật.</a:t>
            </a:r>
            <a:endParaRPr lang="en-US" sz="3200" u="none">
              <a:latin typeface=".VnTime" pitchFamily="34" charset="0"/>
            </a:endParaRPr>
          </a:p>
        </p:txBody>
      </p:sp>
      <p:sp>
        <p:nvSpPr>
          <p:cNvPr id="8" name="Rectangle 7"/>
          <p:cNvSpPr>
            <a:spLocks noRot="1" noChangeArrowheads="1"/>
          </p:cNvSpPr>
          <p:nvPr/>
        </p:nvSpPr>
        <p:spPr bwMode="auto">
          <a:xfrm>
            <a:off x="228600" y="3478213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none">
                <a:latin typeface="Times New Roman" pitchFamily="18" charset="0"/>
              </a:rPr>
              <a:t>      2/ Điều gì xảy ra nếu Trái Đất không được mặt trời sưởi ấm?</a:t>
            </a:r>
            <a:endParaRPr lang="en-US" sz="3200" u="none"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Rot="1" noChangeArrowheads="1"/>
          </p:cNvSpPr>
          <p:nvPr/>
        </p:nvSpPr>
        <p:spPr bwMode="auto">
          <a:xfrm>
            <a:off x="457200" y="304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học</a:t>
            </a:r>
            <a:endParaRPr lang="en-US" sz="4000" b="1" u="none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6150" name="Rectangle 6"/>
          <p:cNvSpPr>
            <a:spLocks noRot="1" noChangeArrowheads="1"/>
          </p:cNvSpPr>
          <p:nvPr/>
        </p:nvSpPr>
        <p:spPr bwMode="auto">
          <a:xfrm>
            <a:off x="457200" y="1139825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Thực vật cần gì để sống?</a:t>
            </a:r>
            <a:r>
              <a:rPr lang="en-US" sz="3200" b="1" u="none">
                <a:solidFill>
                  <a:srgbClr val="800000"/>
                </a:solidFill>
                <a:latin typeface=".VnTime" pitchFamily="34" charset="0"/>
              </a:rPr>
              <a:t/>
            </a:r>
            <a:br>
              <a:rPr lang="en-US" sz="3200" b="1" u="none">
                <a:solidFill>
                  <a:srgbClr val="800000"/>
                </a:solidFill>
                <a:latin typeface=".VnTime" pitchFamily="34" charset="0"/>
              </a:rPr>
            </a:br>
            <a:endParaRPr lang="en-US" sz="3200" b="1" u="none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5124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Rot="1" noChangeArrowheads="1"/>
          </p:cNvSpPr>
          <p:nvPr/>
        </p:nvSpPr>
        <p:spPr bwMode="auto">
          <a:xfrm>
            <a:off x="457200" y="1524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6" name="Rectangle 6"/>
          <p:cNvSpPr>
            <a:spLocks noRot="1" noChangeArrowheads="1"/>
          </p:cNvSpPr>
          <p:nvPr/>
        </p:nvSpPr>
        <p:spPr bwMode="auto">
          <a:xfrm>
            <a:off x="495300" y="1066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Thực vật cần gì để sống?</a:t>
            </a:r>
          </a:p>
        </p:txBody>
      </p:sp>
      <p:pic>
        <p:nvPicPr>
          <p:cNvPr id="5127" name="Picture 10" descr="15032010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6148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Rot="1" noChangeArrowheads="1"/>
          </p:cNvSpPr>
          <p:nvPr/>
        </p:nvSpPr>
        <p:spPr bwMode="auto">
          <a:xfrm>
            <a:off x="457200" y="-76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Rot="1" noChangeArrowheads="1"/>
          </p:cNvSpPr>
          <p:nvPr/>
        </p:nvSpPr>
        <p:spPr bwMode="auto">
          <a:xfrm>
            <a:off x="457200" y="609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Thực vật cần gì để sống?</a:t>
            </a:r>
          </a:p>
        </p:txBody>
      </p:sp>
      <p:pic>
        <p:nvPicPr>
          <p:cNvPr id="8199" name="Picture 7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676400"/>
            <a:ext cx="3508375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828800" y="2971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u="none">
              <a:latin typeface=".VnTime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52400" y="6018213"/>
            <a:ext cx="8763000" cy="584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Cây 1</a:t>
            </a:r>
            <a:r>
              <a:rPr lang="en-US" sz="3200" u="none">
                <a:latin typeface="Times New Roman" pitchFamily="18" charset="0"/>
              </a:rPr>
              <a:t>: Đặt trong phòng tối, tưới nước thường xuyên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2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Rot="1" noChangeArrowheads="1"/>
          </p:cNvSpPr>
          <p:nvPr/>
        </p:nvSpPr>
        <p:spPr bwMode="auto">
          <a:xfrm>
            <a:off x="457200" y="-76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Rot="1" noChangeArrowheads="1"/>
          </p:cNvSpPr>
          <p:nvPr/>
        </p:nvSpPr>
        <p:spPr bwMode="auto">
          <a:xfrm>
            <a:off x="457200" y="55245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Thực vật cần gì để sống?</a:t>
            </a:r>
          </a:p>
        </p:txBody>
      </p:sp>
      <p:pic>
        <p:nvPicPr>
          <p:cNvPr id="9223" name="Picture 7" descr="Untitled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4191000" cy="45878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495800" y="3581400"/>
            <a:ext cx="4495800" cy="26828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latin typeface="Times New Roman" pitchFamily="18" charset="0"/>
              </a:rPr>
              <a:t>    </a:t>
            </a:r>
            <a:r>
              <a:rPr lang="en-US" sz="2800" b="1">
                <a:latin typeface="Times New Roman" pitchFamily="18" charset="0"/>
              </a:rPr>
              <a:t>Cây 2</a:t>
            </a:r>
            <a:r>
              <a:rPr lang="en-US" sz="2800" b="1" u="none">
                <a:latin typeface="Times New Roman" pitchFamily="18" charset="0"/>
              </a:rPr>
              <a:t>:</a:t>
            </a:r>
            <a:r>
              <a:rPr lang="en-US" sz="2800" u="none">
                <a:latin typeface="Times New Roman" pitchFamily="18" charset="0"/>
              </a:rPr>
              <a:t> Để nơi có ánh sáng, tưới nước thường xuyên nhưng bôi một lớp keo mỏng, trong suốt lên hai mặt lá nhằm ngăn cản sự trao đổi khí của lá.</a:t>
            </a:r>
            <a:endParaRPr lang="en-US" sz="2800" u="none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8196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Rot="1" noChangeArrowheads="1"/>
          </p:cNvSpPr>
          <p:nvPr/>
        </p:nvSpPr>
        <p:spPr bwMode="auto">
          <a:xfrm>
            <a:off x="457200" y="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Rot="1" noChangeArrowheads="1"/>
          </p:cNvSpPr>
          <p:nvPr/>
        </p:nvSpPr>
        <p:spPr bwMode="auto">
          <a:xfrm>
            <a:off x="457200" y="609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Thực vật cần gì để sống?</a:t>
            </a:r>
          </a:p>
        </p:txBody>
      </p:sp>
      <p:pic>
        <p:nvPicPr>
          <p:cNvPr id="10247" name="Picture 7" descr="Untitled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0"/>
            <a:ext cx="3733800" cy="4267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" y="6019800"/>
            <a:ext cx="8534400" cy="58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>
                <a:latin typeface=".VnTime" pitchFamily="34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Cây 3</a:t>
            </a:r>
            <a:r>
              <a:rPr lang="en-US" sz="2800" b="1" u="none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u="none">
                <a:latin typeface="Times New Roman" pitchFamily="18" charset="0"/>
              </a:rPr>
              <a:t>Để nơi có ánh sáng nhưng không tưới nước.</a:t>
            </a:r>
            <a:endParaRPr lang="en-US" sz="3200" u="none">
              <a:latin typeface=".VnTime" pitchFamily="34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819400" y="1752600"/>
            <a:ext cx="609600" cy="5334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9220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Rot="1" noChangeArrowheads="1"/>
          </p:cNvSpPr>
          <p:nvPr/>
        </p:nvSpPr>
        <p:spPr bwMode="auto">
          <a:xfrm>
            <a:off x="457200" y="-76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22" name="Rectangle 6"/>
          <p:cNvSpPr>
            <a:spLocks noRot="1" noChangeArrowheads="1"/>
          </p:cNvSpPr>
          <p:nvPr/>
        </p:nvSpPr>
        <p:spPr bwMode="auto">
          <a:xfrm>
            <a:off x="457200" y="609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Thực vật cần gì để sống?</a:t>
            </a:r>
            <a:endParaRPr lang="en-US" sz="3200" b="1" u="none">
              <a:solidFill>
                <a:srgbClr val="FF0066"/>
              </a:solidFill>
              <a:latin typeface=".VnTime" pitchFamily="34" charset="0"/>
            </a:endParaRPr>
          </a:p>
        </p:txBody>
      </p:sp>
      <p:pic>
        <p:nvPicPr>
          <p:cNvPr id="11271" name="Picture 7" descr="Untitled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4343400" cy="3886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2" name="Picture 8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00200"/>
            <a:ext cx="3962400" cy="3886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33400" y="5638800"/>
            <a:ext cx="8610600" cy="1077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>
                <a:latin typeface="Times New Roman" pitchFamily="18" charset="0"/>
              </a:rPr>
              <a:t>      </a:t>
            </a:r>
            <a:r>
              <a:rPr lang="en-US" sz="3200" b="1">
                <a:latin typeface="Times New Roman" pitchFamily="18" charset="0"/>
              </a:rPr>
              <a:t>Cây 4</a:t>
            </a:r>
            <a:r>
              <a:rPr lang="en-US" sz="3200" u="none">
                <a:latin typeface="Times New Roman" pitchFamily="18" charset="0"/>
              </a:rPr>
              <a:t> và </a:t>
            </a:r>
            <a:r>
              <a:rPr lang="en-US" sz="3200" b="1">
                <a:latin typeface="Times New Roman" pitchFamily="18" charset="0"/>
              </a:rPr>
              <a:t>cây 5</a:t>
            </a:r>
            <a:r>
              <a:rPr lang="en-US" sz="3200" u="none">
                <a:latin typeface="Times New Roman" pitchFamily="18" charset="0"/>
              </a:rPr>
              <a:t>: Để nơi có ánh sáng, tưới nước thường xuyên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876800" y="1676400"/>
            <a:ext cx="609600" cy="533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762000" y="1600200"/>
            <a:ext cx="609600" cy="5334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4" grpId="0" animBg="1"/>
      <p:bldP spid="112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4" name="Picture 4" descr="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Rot="1" noChangeArrowheads="1"/>
          </p:cNvSpPr>
          <p:nvPr/>
        </p:nvSpPr>
        <p:spPr bwMode="auto">
          <a:xfrm>
            <a:off x="457200" y="-76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6" name="Rectangle 6"/>
          <p:cNvSpPr>
            <a:spLocks noRot="1" noChangeArrowheads="1"/>
          </p:cNvSpPr>
          <p:nvPr/>
        </p:nvSpPr>
        <p:spPr bwMode="auto">
          <a:xfrm>
            <a:off x="457200" y="609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none">
                <a:solidFill>
                  <a:srgbClr val="FF0066"/>
                </a:solidFill>
                <a:latin typeface="Times New Roman" pitchFamily="18" charset="0"/>
              </a:rPr>
              <a:t>Thực vật cần gì để sống?</a:t>
            </a:r>
          </a:p>
        </p:txBody>
      </p:sp>
      <p:pic>
        <p:nvPicPr>
          <p:cNvPr id="13319" name="Picture 7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2254250" cy="2514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0" name="Picture 8" descr="Untitled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5613" y="1524000"/>
            <a:ext cx="2312987" cy="2514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1" name="Picture 9" descr="Untitled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267200"/>
            <a:ext cx="2108200" cy="2590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2" name="Picture 10" descr="Untitled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5050" y="4267200"/>
            <a:ext cx="1987550" cy="2590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3" name="Picture 11" descr="Untitled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267200"/>
            <a:ext cx="2049463" cy="2590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533400" y="4267200"/>
            <a:ext cx="533400" cy="3810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7162800" y="1676400"/>
            <a:ext cx="609600" cy="533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3581400" y="4267200"/>
            <a:ext cx="533400" cy="3810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6553200" y="4343400"/>
            <a:ext cx="304800" cy="2286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5" grpId="0" animBg="1"/>
      <p:bldP spid="13326" grpId="0" animBg="1"/>
      <p:bldP spid="133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5110"/>
  <p:tag name="VIOLETTITLE" val="Thực vật cần gì để sống?"/>
  <p:tag name="VIOLETLESSON" val="54"/>
  <p:tag name="VIOLETCATID" val="8048925"/>
  <p:tag name="VIOLETSUBJECT" val="Khoa học 4"/>
  <p:tag name="VIOLETAUTHORID" val="2127526"/>
  <p:tag name="VIOLETAUTHORNAME" val="Hoàng Thị Quyết"/>
  <p:tag name="VIOLETAUTHORAVATAR" val="2127526.jpg"/>
  <p:tag name="VIOLETAUTHORADDRESS" val="tiểu học định hiệp - dầu tiếng - bình dương"/>
  <p:tag name="VIOLETAUTHORHOMEPAGE" val="http://violet.vn/hoangquyet1981"/>
  <p:tag name="VIOLETDATE" val="2014-03-27 19:22:33"/>
  <p:tag name="VIOLETHIT" val="566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3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7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3&quot;/&gt;&lt;property id=&quot;20307&quot; value=&quot;280&quot;/&gt;&lt;/object&gt;&lt;object type=&quot;3&quot; unique_id=&quot;10017&quot;&gt;&lt;property id=&quot;20148&quot; value=&quot;5&quot;/&gt;&lt;property id=&quot;20300&quot; value=&quot;Slide 14&quot;/&gt;&lt;property id=&quot;20307&quot; value=&quot;282&quot;/&gt;&lt;/object&gt;&lt;object type=&quot;3&quot; unique_id=&quot;10018&quot;&gt;&lt;property id=&quot;20148&quot; value=&quot;5&quot;/&gt;&lt;property id=&quot;20300&quot; value=&quot;Slide 15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707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.VnTime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AutoBVT</cp:lastModifiedBy>
  <cp:revision>185</cp:revision>
  <dcterms:created xsi:type="dcterms:W3CDTF">2011-03-17T01:30:29Z</dcterms:created>
  <dcterms:modified xsi:type="dcterms:W3CDTF">2016-03-28T03:02:32Z</dcterms:modified>
</cp:coreProperties>
</file>